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2"/>
  </p:notesMasterIdLst>
  <p:sldIdLst>
    <p:sldId id="256" r:id="rId2"/>
    <p:sldId id="263" r:id="rId3"/>
    <p:sldId id="258" r:id="rId4"/>
    <p:sldId id="257" r:id="rId5"/>
    <p:sldId id="268" r:id="rId6"/>
    <p:sldId id="265" r:id="rId7"/>
    <p:sldId id="271" r:id="rId8"/>
    <p:sldId id="277" r:id="rId9"/>
    <p:sldId id="272" r:id="rId10"/>
    <p:sldId id="273" r:id="rId11"/>
    <p:sldId id="274" r:id="rId12"/>
    <p:sldId id="275" r:id="rId13"/>
    <p:sldId id="276" r:id="rId14"/>
    <p:sldId id="269" r:id="rId15"/>
    <p:sldId id="270" r:id="rId16"/>
    <p:sldId id="278" r:id="rId17"/>
    <p:sldId id="279" r:id="rId18"/>
    <p:sldId id="280" r:id="rId19"/>
    <p:sldId id="281" r:id="rId20"/>
    <p:sldId id="282" r:id="rId21"/>
    <p:sldId id="293" r:id="rId22"/>
    <p:sldId id="285" r:id="rId23"/>
    <p:sldId id="287" r:id="rId24"/>
    <p:sldId id="286" r:id="rId25"/>
    <p:sldId id="288" r:id="rId26"/>
    <p:sldId id="289" r:id="rId27"/>
    <p:sldId id="290" r:id="rId28"/>
    <p:sldId id="291" r:id="rId29"/>
    <p:sldId id="292" r:id="rId30"/>
    <p:sldId id="26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5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Elastic Net Model Error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1 day</c:v>
                </c:pt>
                <c:pt idx="1">
                  <c:v>2 days</c:v>
                </c:pt>
                <c:pt idx="2">
                  <c:v>3 days</c:v>
                </c:pt>
                <c:pt idx="3">
                  <c:v>4 days</c:v>
                </c:pt>
                <c:pt idx="4">
                  <c:v>5 days</c:v>
                </c:pt>
                <c:pt idx="5">
                  <c:v>6 days</c:v>
                </c:pt>
                <c:pt idx="6">
                  <c:v>7 days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7.1188516666666661</c:v>
                </c:pt>
                <c:pt idx="1">
                  <c:v>5.6036779999999986</c:v>
                </c:pt>
                <c:pt idx="2">
                  <c:v>5.4181625000000011</c:v>
                </c:pt>
                <c:pt idx="3">
                  <c:v>3.3251374999999999</c:v>
                </c:pt>
                <c:pt idx="4">
                  <c:v>4.3819033333333302</c:v>
                </c:pt>
                <c:pt idx="5">
                  <c:v>5.2088000000000001</c:v>
                </c:pt>
                <c:pt idx="6">
                  <c:v>6.1250400000000038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0830336"/>
        <c:axId val="110832256"/>
      </c:barChart>
      <c:catAx>
        <c:axId val="1108303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# of days model</a:t>
                </a:r>
                <a:r>
                  <a:rPr lang="en-US" baseline="0" dirty="0" smtClean="0"/>
                  <a:t> fitted on</a:t>
                </a:r>
                <a:endParaRPr lang="en-US" dirty="0"/>
              </a:p>
            </c:rich>
          </c:tx>
          <c:layout/>
          <c:overlay val="0"/>
        </c:title>
        <c:majorTickMark val="none"/>
        <c:minorTickMark val="none"/>
        <c:tickLblPos val="nextTo"/>
        <c:crossAx val="110832256"/>
        <c:crosses val="autoZero"/>
        <c:auto val="1"/>
        <c:lblAlgn val="ctr"/>
        <c:lblOffset val="100"/>
        <c:noMultiLvlLbl val="0"/>
      </c:catAx>
      <c:valAx>
        <c:axId val="1108322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 % Error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108303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07E07-71DE-4DCF-B779-8C15991D0018}" type="datetimeFigureOut">
              <a:rPr lang="en-US" smtClean="0"/>
              <a:t>11/20/2012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07FAD-A44B-40AD-ADD7-0E9ABAC9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3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353183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90800"/>
            <a:ext cx="7772400" cy="1981200"/>
          </a:xfrm>
        </p:spPr>
        <p:txBody>
          <a:bodyPr/>
          <a:lstStyle/>
          <a:p>
            <a:r>
              <a:rPr lang="en-US" sz="4000" dirty="0" smtClean="0"/>
              <a:t>Empirical Study of Responsiveness with Respect </a:t>
            </a:r>
            <a:br>
              <a:rPr lang="en-US" sz="4000" dirty="0" smtClean="0"/>
            </a:br>
            <a:r>
              <a:rPr lang="en-US" sz="4000" dirty="0" smtClean="0"/>
              <a:t>to AWS Regions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4648200"/>
            <a:ext cx="6400800" cy="1219200"/>
          </a:xfrm>
        </p:spPr>
        <p:txBody>
          <a:bodyPr>
            <a:noAutofit/>
          </a:bodyPr>
          <a:lstStyle/>
          <a:p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haroni" pitchFamily="2" charset="-79"/>
              </a:rPr>
              <a:t>Apoorv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haroni" pitchFamily="2" charset="-79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haroni" pitchFamily="2" charset="-79"/>
              </a:rPr>
              <a:t>Agarwal</a:t>
            </a:r>
            <a:endParaRPr 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haroni" pitchFamily="2" charset="-79"/>
            </a:endParaRPr>
          </a:p>
          <a:p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haroni" pitchFamily="2" charset="-79"/>
              </a:rPr>
              <a:t>Omid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haroni" pitchFamily="2" charset="-79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haroni" pitchFamily="2" charset="-79"/>
              </a:rPr>
              <a:t>Pouya</a:t>
            </a:r>
            <a:endParaRPr lang="en-US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haroni" pitchFamily="2" charset="-79"/>
            </a:endParaRPr>
          </a:p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haroni" pitchFamily="2" charset="-79"/>
              </a:rPr>
              <a:t>Judson Dressler</a:t>
            </a:r>
          </a:p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haroni" pitchFamily="2" charset="-79"/>
              </a:rPr>
              <a:t>Alex Ștefănescu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haroni" pitchFamily="2" charset="-79"/>
            </a:endParaRPr>
          </a:p>
        </p:txBody>
      </p:sp>
      <p:pic>
        <p:nvPicPr>
          <p:cNvPr id="1026" name="Picture 2" descr="http://slashdot.org/topic/wp-content/uploads/2012/06/shutterstock_81822184-e1340630159179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34671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9979" y="6324600"/>
            <a:ext cx="3531835" cy="365125"/>
          </a:xfrm>
        </p:spPr>
        <p:txBody>
          <a:bodyPr/>
          <a:lstStyle/>
          <a:p>
            <a:pPr algn="ctr"/>
            <a:r>
              <a:rPr lang="en-US" dirty="0" smtClean="0"/>
              <a:t>Rice COMP529 – Final Project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9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l"/>
            <a:r>
              <a:rPr lang="en-US" sz="3200" dirty="0" smtClean="0"/>
              <a:t>Average response times (European nodes)</a:t>
            </a:r>
            <a:endParaRPr lang="en-US" sz="32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421638"/>
            <a:ext cx="9144001" cy="59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C:\Users\Alex\Desktop\plots\timeline-file1k-1h-eu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15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ex\Desktop\plots\timeline-file128k-1h-eu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267200"/>
            <a:ext cx="9144000" cy="15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6104185" cy="40203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58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l"/>
            <a:r>
              <a:rPr lang="en-US" sz="3200" dirty="0" smtClean="0"/>
              <a:t>Average response times (European nodes)</a:t>
            </a:r>
            <a:endParaRPr lang="en-US" sz="3200" dirty="0"/>
          </a:p>
        </p:txBody>
      </p:sp>
      <p:pic>
        <p:nvPicPr>
          <p:cNvPr id="4098" name="Picture 2" descr="C:\Users\Alex\Desktop\plots\cdf-file1k-eu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457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ex\Desktop\plots\cdf-file128k-eu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5400"/>
            <a:ext cx="457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6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l"/>
            <a:r>
              <a:rPr lang="en-US" sz="3200" dirty="0" smtClean="0"/>
              <a:t>Average response times (Asian nodes)</a:t>
            </a:r>
            <a:endParaRPr lang="en-US" sz="32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421638"/>
            <a:ext cx="9144001" cy="59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Users\Alex\Desktop\plots\timeline-file1k-1h-as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676400"/>
            <a:ext cx="9144000" cy="15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lex\Desktop\plots\timeline-file128k-1h-as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419600"/>
            <a:ext cx="9144000" cy="15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9" y="1752600"/>
            <a:ext cx="8606978" cy="37623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2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l"/>
            <a:r>
              <a:rPr lang="en-US" sz="3200" dirty="0" smtClean="0"/>
              <a:t>Average response times (Asian nodes)</a:t>
            </a:r>
            <a:endParaRPr lang="en-US" sz="3200" dirty="0"/>
          </a:p>
        </p:txBody>
      </p:sp>
      <p:pic>
        <p:nvPicPr>
          <p:cNvPr id="6146" name="Picture 2" descr="C:\Users\Alex\Desktop\plots\cdf-file1k-as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457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ex\Desktop\plots\cdf-file128k-as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457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algn="l"/>
            <a:r>
              <a:rPr lang="en-US" sz="3200" dirty="0" smtClean="0"/>
              <a:t>Most responsive instance per PL node</a:t>
            </a:r>
            <a:endParaRPr lang="en-US" sz="3200" dirty="0"/>
          </a:p>
        </p:txBody>
      </p:sp>
      <p:pic>
        <p:nvPicPr>
          <p:cNvPr id="1026" name="Picture 2" descr="C:\Users\Alex\Desktop\1k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213" r="1161" b="21476"/>
          <a:stretch/>
        </p:blipFill>
        <p:spPr bwMode="auto">
          <a:xfrm>
            <a:off x="57149" y="609600"/>
            <a:ext cx="8991601" cy="273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ex\Desktop\128k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827" r="8652" b="13030"/>
          <a:stretch/>
        </p:blipFill>
        <p:spPr bwMode="auto">
          <a:xfrm>
            <a:off x="57149" y="3384478"/>
            <a:ext cx="9024939" cy="33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70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</a:t>
            </a:r>
            <a:r>
              <a:rPr lang="en-US" dirty="0" err="1" smtClean="0">
                <a:solidFill>
                  <a:schemeClr val="tx1"/>
                </a:solidFill>
              </a:rPr>
              <a:t>PlanetLab</a:t>
            </a:r>
            <a:r>
              <a:rPr lang="en-US" dirty="0" smtClean="0">
                <a:solidFill>
                  <a:schemeClr val="tx1"/>
                </a:solidFill>
              </a:rPr>
              <a:t> host distribution is imbalanced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North America – 42 nodes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South America – 5 nodes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Europe – 39 nodes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Asia – 18 nodes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 real client distribution might be different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 particular distribution of clients, which is the most responsive EC2 instance overall?</a:t>
            </a:r>
            <a:endParaRPr lang="en-US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</p:spPr>
        <p:txBody>
          <a:bodyPr/>
          <a:lstStyle/>
          <a:p>
            <a:pPr algn="l"/>
            <a:r>
              <a:rPr lang="en-US" sz="4000" dirty="0" smtClean="0"/>
              <a:t>Redistribution of client locations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117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l"/>
            <a:r>
              <a:rPr lang="en-US" sz="3200" dirty="0" smtClean="0"/>
              <a:t>Even node distribution vs. 70% Asian</a:t>
            </a:r>
            <a:endParaRPr lang="en-US" sz="32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421638"/>
            <a:ext cx="9144001" cy="59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C:\Users\Alex\Desktop\plots\timeline-file128k-1h-[even]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15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ex\Desktop\plots\timeline-file128k-1h-[asian]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9144000" cy="15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16710"/>
            <a:ext cx="7759174" cy="23098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l"/>
            <a:r>
              <a:rPr lang="en-US" sz="3200" dirty="0" smtClean="0"/>
              <a:t>Even node distribution vs. 70% Asian</a:t>
            </a:r>
            <a:endParaRPr lang="en-US" sz="32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5353455"/>
            <a:ext cx="9144001" cy="59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 descr="C:\Users\Alex\Desktop\plots\day-file128k-15m-[even]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084120"/>
            <a:ext cx="4572000" cy="25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lex\Desktop\plots\day-file128k-15m-[asian]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84120"/>
            <a:ext cx="4572000" cy="25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0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Model Creation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Algorithm created that predicts best instance and expected rate given location, day, and time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4 Linear Models fit and tested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Least Squares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Ridge Regression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Lasso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Elastic Net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Each model was given our collected data and our current location and provided the expected round trip time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We performed parameter tuning for Ridge, Lasso, and Elastic Net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Each was analyzed for it’s training and test error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11/20/2012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Rice COMP529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/>
          <a:lstStyle/>
          <a:p>
            <a:pPr algn="l"/>
            <a:r>
              <a:rPr lang="en-US" sz="4000" dirty="0" smtClean="0"/>
              <a:t>Model Selection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Linear Models – Y=X</a:t>
            </a:r>
            <a:r>
              <a:rPr lang="en-US" dirty="0" smtClean="0">
                <a:solidFill>
                  <a:schemeClr val="tx1"/>
                </a:solidFill>
                <a:latin typeface="Symbol" pitchFamily="18" charset="2"/>
              </a:rPr>
              <a:t>B</a:t>
            </a:r>
            <a:r>
              <a:rPr lang="en-US" dirty="0" smtClean="0">
                <a:solidFill>
                  <a:schemeClr val="tx1"/>
                </a:solidFill>
              </a:rPr>
              <a:t> + </a:t>
            </a:r>
            <a:r>
              <a:rPr lang="en-US" dirty="0" smtClean="0">
                <a:solidFill>
                  <a:schemeClr val="tx1"/>
                </a:solidFill>
                <a:latin typeface="Symbol" pitchFamily="18" charset="2"/>
              </a:rPr>
              <a:t>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Least Squares – best non-biased </a:t>
            </a:r>
            <a:r>
              <a:rPr lang="en-US" dirty="0" err="1" smtClean="0">
                <a:solidFill>
                  <a:schemeClr val="tx1"/>
                </a:solidFill>
              </a:rPr>
              <a:t>approximator</a:t>
            </a:r>
            <a:r>
              <a:rPr lang="en-US" dirty="0" smtClean="0">
                <a:solidFill>
                  <a:schemeClr val="tx1"/>
                </a:solidFill>
              </a:rPr>
              <a:t>, minimizes residual sum of squares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Ridge – Adds L2 norm penalty to Least Squares, reduces undesirable symptoms of correlated variables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Lasso – Adds L1 norm penalty to Least Squares, primary use is for variable/feature selection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Elastic Net – Adds L1 and L2 norm penalties getting both feature selection and reducing undesirable effects of correlated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11/20/2012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401b4e1f005ccfe4a6ec659bd0e8e97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6019800"/>
            <a:ext cx="5029200" cy="371475"/>
          </a:xfrm>
          <a:prstGeom prst="rect">
            <a:avLst/>
          </a:prstGeom>
        </p:spPr>
      </p:pic>
      <p:pic>
        <p:nvPicPr>
          <p:cNvPr id="8" name="Picture 7" descr="401b4e1f005ccfe4a6ec659bd0e8e97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981200"/>
            <a:ext cx="5257800" cy="371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0" y="1905000"/>
            <a:ext cx="2514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401b4e1f005ccfe4a6ec659bd0e8e97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3429000"/>
            <a:ext cx="5410200" cy="371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53000" y="3352800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Capture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4610100"/>
            <a:ext cx="2895600" cy="419100"/>
          </a:xfrm>
          <a:prstGeom prst="rect">
            <a:avLst/>
          </a:prstGeom>
        </p:spPr>
      </p:pic>
      <p:pic>
        <p:nvPicPr>
          <p:cNvPr id="13" name="Picture 12" descr="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3711" y="4648200"/>
            <a:ext cx="1169289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9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Assumptions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You run a company website that addresses an audience spread globally but have a </a:t>
            </a:r>
            <a:r>
              <a:rPr lang="en-US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budget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Have funds for only </a:t>
            </a:r>
            <a:r>
              <a:rPr lang="en-US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number of instances</a:t>
            </a:r>
            <a:r>
              <a:rPr lang="en-US" dirty="0" smtClean="0">
                <a:solidFill>
                  <a:schemeClr val="tx1"/>
                </a:solidFill>
              </a:rPr>
              <a:t> of your website &amp; back end database.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Rice COMP529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2" descr="http://www.cloudave.com/wordpress/wp-content/uploads/2011/04/AWS_LOGO_CMYK9.png?37e08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1000"/>
            <a:ext cx="2461491" cy="89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4267200"/>
            <a:ext cx="8229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Decide optimum placement of an EC2 instance depending on:</a:t>
            </a:r>
          </a:p>
          <a:p>
            <a:pPr lvl="1"/>
            <a:r>
              <a:rPr lang="en-US" smtClean="0">
                <a:solidFill>
                  <a:schemeClr val="tx1"/>
                </a:solidFill>
              </a:rPr>
              <a:t>Predicted response times from users everywhere</a:t>
            </a:r>
          </a:p>
          <a:p>
            <a:pPr lvl="1"/>
            <a:r>
              <a:rPr lang="en-US" smtClean="0">
                <a:solidFill>
                  <a:schemeClr val="tx1"/>
                </a:solidFill>
              </a:rPr>
              <a:t>Presumed geographical distribution of users</a:t>
            </a:r>
          </a:p>
          <a:p>
            <a:pPr lvl="1"/>
            <a:r>
              <a:rPr lang="en-US" smtClean="0">
                <a:solidFill>
                  <a:schemeClr val="tx1"/>
                </a:solidFill>
              </a:rPr>
              <a:t>Maximum cost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3428999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/>
              <a:t>Goals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2745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Model Selection</a:t>
            </a:r>
            <a:endParaRPr lang="en-US" sz="40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147280"/>
              </p:ext>
            </p:extLst>
          </p:nvPr>
        </p:nvGraphicFramePr>
        <p:xfrm>
          <a:off x="457200" y="2362200"/>
          <a:ext cx="8229600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3124200"/>
                <a:gridCol w="27432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 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Least Squares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Ridge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0.5904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Lasso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Elastic 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0.5898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11/20/2012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51816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Elastic Net = Best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752600"/>
            <a:ext cx="655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 and Test Error as Residual Sum of Squares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4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l"/>
            <a:r>
              <a:rPr lang="en-US" sz="4000" dirty="0" smtClean="0"/>
              <a:t>How much data do you need?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11/20/2012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68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229600" cy="1905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Given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projected measurements for a future period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presumed geographical user distribution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Where to place the EC2 instance?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</p:spPr>
        <p:txBody>
          <a:bodyPr/>
          <a:lstStyle/>
          <a:p>
            <a:pPr algn="l"/>
            <a:r>
              <a:rPr lang="en-US" sz="4000" dirty="0" smtClean="0"/>
              <a:t>Location Planning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32612" y="3495803"/>
            <a:ext cx="5656934" cy="1120967"/>
            <a:chOff x="1917282" y="4157242"/>
            <a:chExt cx="5656934" cy="1120967"/>
          </a:xfrm>
        </p:grpSpPr>
        <p:sp>
          <p:nvSpPr>
            <p:cNvPr id="2" name="Left Brace 1"/>
            <p:cNvSpPr/>
            <p:nvPr/>
          </p:nvSpPr>
          <p:spPr>
            <a:xfrm rot="16200000">
              <a:off x="4210050" y="2533649"/>
              <a:ext cx="533400" cy="4533900"/>
            </a:xfrm>
            <a:prstGeom prst="leftBrace">
              <a:avLst>
                <a:gd name="adj1" fmla="val 24659"/>
                <a:gd name="adj2" fmla="val 50000"/>
              </a:avLst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13184" y="4157242"/>
              <a:ext cx="16610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haroni" pitchFamily="2" charset="-79"/>
                  <a:cs typeface="Aharoni" pitchFamily="2" charset="-79"/>
                </a:rPr>
                <a:t>responsiveness</a:t>
              </a:r>
              <a:endParaRPr lang="en-US" sz="1600" dirty="0"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17282" y="4157242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haroni" pitchFamily="2" charset="-79"/>
                  <a:cs typeface="Aharoni" pitchFamily="2" charset="-79"/>
                </a:rPr>
                <a:t>cost</a:t>
              </a:r>
              <a:endParaRPr lang="en-US" sz="1600" dirty="0"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0" name="Flowchart: Extract 9"/>
            <p:cNvSpPr/>
            <p:nvPr/>
          </p:nvSpPr>
          <p:spPr>
            <a:xfrm>
              <a:off x="4249511" y="5046887"/>
              <a:ext cx="476250" cy="231322"/>
            </a:xfrm>
            <a:prstGeom prst="flowChartExtra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4800600"/>
            <a:ext cx="82296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Additional input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Limit time between EC2 region migration to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3 hours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Express cost vs. responsiveness trade-off as a user specified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max. cost</a:t>
            </a:r>
          </a:p>
        </p:txBody>
      </p:sp>
    </p:spTree>
    <p:extLst>
      <p:ext uri="{BB962C8B-B14F-4D97-AF65-F5344CB8AC3E}">
        <p14:creationId xmlns:p14="http://schemas.microsoft.com/office/powerpoint/2010/main" val="29842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610600" cy="3505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Start with total cost for most responsive locations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While current cost &gt; max. cost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For every 3 hour period quantify the opportunity of moving the instance to another region</a:t>
            </a:r>
          </a:p>
          <a:p>
            <a:pPr lvl="2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opportunity cost </a:t>
            </a:r>
            <a:r>
              <a:rPr lang="en-US" dirty="0" smtClean="0">
                <a:solidFill>
                  <a:schemeClr val="tx1"/>
                </a:solidFill>
              </a:rPr>
              <a:t>= new region cost – old region cost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If opportunity cost &gt; 0: </a:t>
            </a:r>
          </a:p>
          <a:p>
            <a:pPr marL="1371600" lvl="3" indent="0">
              <a:buNone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gain</a:t>
            </a:r>
            <a:r>
              <a:rPr lang="en-US" dirty="0" smtClean="0">
                <a:solidFill>
                  <a:schemeClr val="tx1"/>
                </a:solidFill>
              </a:rPr>
              <a:t> = new region’s </a:t>
            </a:r>
            <a:r>
              <a:rPr lang="en-US" dirty="0" err="1" smtClean="0">
                <a:solidFill>
                  <a:schemeClr val="tx1"/>
                </a:solidFill>
              </a:rPr>
              <a:t>avg</a:t>
            </a:r>
            <a:r>
              <a:rPr lang="en-US" dirty="0" smtClean="0">
                <a:solidFill>
                  <a:schemeClr val="tx1"/>
                </a:solidFill>
              </a:rPr>
              <a:t> response time – old region’s </a:t>
            </a:r>
            <a:r>
              <a:rPr lang="en-US" dirty="0" err="1" smtClean="0">
                <a:solidFill>
                  <a:schemeClr val="tx1"/>
                </a:solidFill>
              </a:rPr>
              <a:t>avg</a:t>
            </a:r>
            <a:r>
              <a:rPr lang="en-US" dirty="0" smtClean="0">
                <a:solidFill>
                  <a:schemeClr val="tx1"/>
                </a:solidFill>
              </a:rPr>
              <a:t> response time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Compute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max(opp.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ost / gain)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Migrate the instance for the corresponding period to the new region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You just lowered current cost by the opportunity cost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</p:spPr>
        <p:txBody>
          <a:bodyPr/>
          <a:lstStyle/>
          <a:p>
            <a:pPr algn="l"/>
            <a:r>
              <a:rPr lang="en-US" sz="4000" dirty="0" smtClean="0"/>
              <a:t>Lowering cost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6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pPr algn="l"/>
            <a:r>
              <a:rPr lang="en-US" sz="4000" dirty="0" smtClean="0"/>
              <a:t>Plan for 70% Asian user base</a:t>
            </a:r>
            <a:endParaRPr lang="en-US" sz="4000" dirty="0"/>
          </a:p>
        </p:txBody>
      </p:sp>
      <p:pic>
        <p:nvPicPr>
          <p:cNvPr id="1026" name="Picture 2" descr="C:\Users\Alex\Desktop\plots\cost-file128k-3h-(125.0-large)-[asian]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6" y="1172611"/>
            <a:ext cx="9144000" cy="568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pPr algn="l"/>
            <a:r>
              <a:rPr lang="en-US" sz="4000" dirty="0" smtClean="0"/>
              <a:t>Plan for 70% Asian user base</a:t>
            </a:r>
            <a:endParaRPr lang="en-US" sz="4000" dirty="0"/>
          </a:p>
        </p:txBody>
      </p:sp>
      <p:pic>
        <p:nvPicPr>
          <p:cNvPr id="2050" name="Picture 2" descr="C:\Users\Alex\Desktop\plots\cost-file128k-3h-(120.0-large)-[asian]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2611"/>
            <a:ext cx="9144000" cy="568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1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pPr algn="l"/>
            <a:r>
              <a:rPr lang="en-US" sz="4000" dirty="0" smtClean="0"/>
              <a:t>Plan for 70% Asian user base</a:t>
            </a:r>
            <a:endParaRPr lang="en-US" sz="4000" dirty="0"/>
          </a:p>
        </p:txBody>
      </p:sp>
      <p:pic>
        <p:nvPicPr>
          <p:cNvPr id="3074" name="Picture 2" descr="C:\Users\Alex\Desktop\plots\cost-file128k-3h-(115.0-large)-[asian]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2611"/>
            <a:ext cx="9144000" cy="568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3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pPr algn="l"/>
            <a:r>
              <a:rPr lang="en-US" sz="4000" dirty="0" smtClean="0"/>
              <a:t>Plan for 70% Asian user base</a:t>
            </a:r>
            <a:endParaRPr lang="en-US" sz="4000" dirty="0"/>
          </a:p>
        </p:txBody>
      </p:sp>
      <p:pic>
        <p:nvPicPr>
          <p:cNvPr id="4098" name="Picture 2" descr="C:\Users\Alex\Desktop\plots\cost-file128k-3h-(110.0-large)-[asian]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2611"/>
            <a:ext cx="9144000" cy="568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3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pPr algn="l"/>
            <a:r>
              <a:rPr lang="en-US" sz="4000" dirty="0" smtClean="0"/>
              <a:t>Plan for 70% Asian user base</a:t>
            </a:r>
            <a:endParaRPr lang="en-US" sz="4000" dirty="0"/>
          </a:p>
        </p:txBody>
      </p:sp>
      <p:pic>
        <p:nvPicPr>
          <p:cNvPr id="5122" name="Picture 2" descr="C:\Users\Alex\Desktop\plots\cost-file128k-3h-(105.0-large)-[asian]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3497"/>
            <a:ext cx="9144000" cy="568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3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pPr algn="l"/>
            <a:r>
              <a:rPr lang="en-US" sz="4000" dirty="0" smtClean="0"/>
              <a:t>Plan for 70% Asian user base</a:t>
            </a:r>
            <a:endParaRPr lang="en-US" sz="4000" dirty="0"/>
          </a:p>
        </p:txBody>
      </p:sp>
      <p:pic>
        <p:nvPicPr>
          <p:cNvPr id="6146" name="Picture 2" descr="C:\Users\Alex\Desktop\plots\cost-file128k-3h-(100.0-large)-[asian]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72611"/>
            <a:ext cx="9144000" cy="568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System Architecture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12" descr="http://icons.iconarchive.com/icons/danleech/simple/128/aw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62" y="2039618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icons.iconarchive.com/icons/danleech/simple/128/aw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00" y="2039618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icons.iconarchive.com/icons/danleech/simple/128/aw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38" y="2039618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>
            <a:stCxn id="27" idx="2"/>
          </p:cNvCxnSpPr>
          <p:nvPr/>
        </p:nvCxnSpPr>
        <p:spPr>
          <a:xfrm>
            <a:off x="2322166" y="4071780"/>
            <a:ext cx="1443434" cy="1072851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2"/>
          </p:cNvCxnSpPr>
          <p:nvPr/>
        </p:nvCxnSpPr>
        <p:spPr>
          <a:xfrm>
            <a:off x="3329016" y="4071780"/>
            <a:ext cx="436584" cy="1072851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2"/>
          </p:cNvCxnSpPr>
          <p:nvPr/>
        </p:nvCxnSpPr>
        <p:spPr>
          <a:xfrm flipH="1">
            <a:off x="3765600" y="4071780"/>
            <a:ext cx="570266" cy="1072851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30" idx="2"/>
          </p:cNvCxnSpPr>
          <p:nvPr/>
        </p:nvCxnSpPr>
        <p:spPr>
          <a:xfrm flipH="1">
            <a:off x="3765600" y="4071780"/>
            <a:ext cx="1577115" cy="1072851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png-5.findicons.com/files/icons/1580/devine_icons_part_2/128/my_comp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28" y="471258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>
            <a:stCxn id="7" idx="2"/>
            <a:endCxn id="27" idx="0"/>
          </p:cNvCxnSpPr>
          <p:nvPr/>
        </p:nvCxnSpPr>
        <p:spPr>
          <a:xfrm>
            <a:off x="2063662" y="2687618"/>
            <a:ext cx="258504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2"/>
            <a:endCxn id="27" idx="0"/>
          </p:cNvCxnSpPr>
          <p:nvPr/>
        </p:nvCxnSpPr>
        <p:spPr>
          <a:xfrm flipH="1">
            <a:off x="2322166" y="2687618"/>
            <a:ext cx="1443434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2"/>
            <a:endCxn id="27" idx="0"/>
          </p:cNvCxnSpPr>
          <p:nvPr/>
        </p:nvCxnSpPr>
        <p:spPr>
          <a:xfrm flipH="1">
            <a:off x="2322166" y="2687618"/>
            <a:ext cx="3145372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8" idx="0"/>
            <a:endCxn id="7" idx="2"/>
          </p:cNvCxnSpPr>
          <p:nvPr/>
        </p:nvCxnSpPr>
        <p:spPr>
          <a:xfrm flipH="1" flipV="1">
            <a:off x="2063662" y="2687618"/>
            <a:ext cx="1265354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8" idx="0"/>
            <a:endCxn id="8" idx="2"/>
          </p:cNvCxnSpPr>
          <p:nvPr/>
        </p:nvCxnSpPr>
        <p:spPr>
          <a:xfrm flipV="1">
            <a:off x="3329016" y="2687618"/>
            <a:ext cx="436584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8" idx="0"/>
            <a:endCxn id="9" idx="2"/>
          </p:cNvCxnSpPr>
          <p:nvPr/>
        </p:nvCxnSpPr>
        <p:spPr>
          <a:xfrm flipV="1">
            <a:off x="3329016" y="2687618"/>
            <a:ext cx="2138522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9" idx="0"/>
            <a:endCxn id="7" idx="2"/>
          </p:cNvCxnSpPr>
          <p:nvPr/>
        </p:nvCxnSpPr>
        <p:spPr>
          <a:xfrm flipH="1" flipV="1">
            <a:off x="2063662" y="2687618"/>
            <a:ext cx="2272204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  <a:endCxn id="29" idx="0"/>
          </p:cNvCxnSpPr>
          <p:nvPr/>
        </p:nvCxnSpPr>
        <p:spPr>
          <a:xfrm>
            <a:off x="3765600" y="2687618"/>
            <a:ext cx="570266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9" idx="0"/>
            <a:endCxn id="9" idx="2"/>
          </p:cNvCxnSpPr>
          <p:nvPr/>
        </p:nvCxnSpPr>
        <p:spPr>
          <a:xfrm flipV="1">
            <a:off x="4335866" y="2687618"/>
            <a:ext cx="1131672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2"/>
            <a:endCxn id="30" idx="0"/>
          </p:cNvCxnSpPr>
          <p:nvPr/>
        </p:nvCxnSpPr>
        <p:spPr>
          <a:xfrm flipH="1">
            <a:off x="5342715" y="2687618"/>
            <a:ext cx="124823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2"/>
            <a:endCxn id="30" idx="0"/>
          </p:cNvCxnSpPr>
          <p:nvPr/>
        </p:nvCxnSpPr>
        <p:spPr>
          <a:xfrm>
            <a:off x="3765600" y="2687618"/>
            <a:ext cx="1577115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0" idx="0"/>
            <a:endCxn id="7" idx="2"/>
          </p:cNvCxnSpPr>
          <p:nvPr/>
        </p:nvCxnSpPr>
        <p:spPr>
          <a:xfrm flipH="1" flipV="1">
            <a:off x="2063662" y="2687618"/>
            <a:ext cx="3279053" cy="1020487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http://www.fairfield.edu/images/mc/mc_computer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166" y="3708105"/>
            <a:ext cx="540000" cy="3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www.fairfield.edu/images/mc/mc_computer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016" y="3708105"/>
            <a:ext cx="540000" cy="3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://www.fairfield.edu/images/mc/mc_computer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66" y="3708105"/>
            <a:ext cx="540000" cy="3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www.fairfield.edu/images/mc/mc_computer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715" y="3708105"/>
            <a:ext cx="540000" cy="3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479049" y="3383732"/>
            <a:ext cx="550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…</a:t>
            </a:r>
            <a:endParaRPr lang="en-US" sz="4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351551" y="2009675"/>
            <a:ext cx="550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…</a:t>
            </a:r>
            <a:endParaRPr lang="en-US" sz="4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044956" y="2176760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7 EC2 instances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1538" y="3708105"/>
            <a:ext cx="2207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~100 </a:t>
            </a:r>
            <a:r>
              <a:rPr lang="en-US" sz="1600" dirty="0" err="1" smtClean="0">
                <a:latin typeface="Aharoni" pitchFamily="2" charset="-79"/>
                <a:cs typeface="Aharoni" pitchFamily="2" charset="-79"/>
              </a:rPr>
              <a:t>PlanetLab</a:t>
            </a:r>
            <a:r>
              <a:rPr lang="en-US" sz="1600" dirty="0" smtClean="0">
                <a:latin typeface="Aharoni" pitchFamily="2" charset="-79"/>
                <a:cs typeface="Aharoni" pitchFamily="2" charset="-79"/>
              </a:rPr>
              <a:t> nodes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1551" y="5299260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Coordinator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3936" y="2936251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&lt;http request&gt;</a:t>
            </a:r>
          </a:p>
          <a:p>
            <a:pPr algn="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tracepath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&gt;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37" name="Picture 18" descr="http://www.sslshopper.com/assets/images/apache-logo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22" y="2515314"/>
            <a:ext cx="706487" cy="62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08271" y="4454316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&lt;timing data&gt;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61"/>
          <a:stretch/>
        </p:blipFill>
        <p:spPr bwMode="auto">
          <a:xfrm>
            <a:off x="6416335" y="4120032"/>
            <a:ext cx="95806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58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Conclusions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Planning EC2 instance placement in 4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Collect set of response times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Redistribute user locations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Predict values for future period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Decide on maximum cost and run planner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Future work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Observe longer periods of time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Better location planning strategies (&gt;1 EC2 instance)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Quantify cost vs. responsiveness tradeoff</a:t>
            </a:r>
          </a:p>
          <a:p>
            <a:pPr lvl="1"/>
            <a:r>
              <a:rPr lang="en-US" i="1" dirty="0" err="1" smtClean="0">
                <a:solidFill>
                  <a:schemeClr val="tx1"/>
                </a:solidFill>
              </a:rPr>
              <a:t>tracepath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3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</p:spPr>
        <p:txBody>
          <a:bodyPr/>
          <a:lstStyle/>
          <a:p>
            <a:pPr algn="l"/>
            <a:r>
              <a:rPr lang="en-US" sz="4000" dirty="0" smtClean="0"/>
              <a:t>Data Collection Process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4800600" cy="42973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Start EC2 instance running Apache HTTP server in each of 7 AWS regions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Activate </a:t>
            </a:r>
            <a:r>
              <a:rPr lang="en-US" sz="1800" dirty="0" err="1">
                <a:solidFill>
                  <a:schemeClr val="tx1"/>
                </a:solidFill>
              </a:rPr>
              <a:t>PlanetLab</a:t>
            </a:r>
            <a:r>
              <a:rPr lang="en-US" sz="1800" dirty="0">
                <a:solidFill>
                  <a:schemeClr val="tx1"/>
                </a:solidFill>
              </a:rPr>
              <a:t> nodes around the 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 smtClean="0">
                <a:solidFill>
                  <a:schemeClr val="tx1"/>
                </a:solidFill>
              </a:rPr>
              <a:t>PlanetLab</a:t>
            </a:r>
            <a:r>
              <a:rPr lang="en-US" sz="1800" dirty="0" smtClean="0">
                <a:solidFill>
                  <a:schemeClr val="tx1"/>
                </a:solidFill>
              </a:rPr>
              <a:t> nodes register to coordinator to determine ordering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 smtClean="0">
                <a:solidFill>
                  <a:schemeClr val="tx1"/>
                </a:solidFill>
              </a:rPr>
              <a:t>PlanetLab</a:t>
            </a:r>
            <a:r>
              <a:rPr lang="en-US" sz="1800" dirty="0" smtClean="0">
                <a:solidFill>
                  <a:schemeClr val="tx1"/>
                </a:solidFill>
              </a:rPr>
              <a:t> nodes make HTTP requests </a:t>
            </a:r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</a:rPr>
              <a:t>every 15min</a:t>
            </a:r>
            <a:r>
              <a:rPr lang="en-US" sz="1800" dirty="0" smtClean="0">
                <a:solidFill>
                  <a:schemeClr val="tx1"/>
                </a:solidFill>
              </a:rPr>
              <a:t> to each </a:t>
            </a:r>
            <a:r>
              <a:rPr lang="en-US" sz="1800" dirty="0">
                <a:solidFill>
                  <a:schemeClr val="tx1"/>
                </a:solidFill>
              </a:rPr>
              <a:t>EC2 </a:t>
            </a:r>
            <a:r>
              <a:rPr lang="en-US" sz="1800" dirty="0" smtClean="0">
                <a:solidFill>
                  <a:schemeClr val="tx1"/>
                </a:solidFill>
              </a:rPr>
              <a:t>instance for a </a:t>
            </a:r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</a:rPr>
              <a:t>1k file</a:t>
            </a:r>
            <a:r>
              <a:rPr lang="en-US" sz="1800" dirty="0" smtClean="0">
                <a:solidFill>
                  <a:schemeClr val="tx1"/>
                </a:solidFill>
              </a:rPr>
              <a:t> and a </a:t>
            </a:r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</a:rPr>
              <a:t>128k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Periodically connect to coordinator and push data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Rice COMP529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 descr="http://lithosphere.lithium.com/t5/image/serverpage/image-id/317iBD73DA20A8B5DAFF/image-size/original?v=mpbl-1&amp;px=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362200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96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811213" y="2569029"/>
            <a:ext cx="51816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369356" y="2569029"/>
            <a:ext cx="0" cy="1524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76400" y="22098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0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4213" y="2230475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15 min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2064" y="2721429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#1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98849" y="2569029"/>
            <a:ext cx="0" cy="1524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21557" y="2721429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#2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722305" y="2570126"/>
            <a:ext cx="0" cy="1524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45013" y="272252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#3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445705" y="2570126"/>
            <a:ext cx="0" cy="1524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68413" y="272252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#4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741105" y="2570126"/>
            <a:ext cx="0" cy="1524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63813" y="272252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#5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036505" y="2570126"/>
            <a:ext cx="0" cy="1524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59213" y="272252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#6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21599" y="2721429"/>
            <a:ext cx="37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haroni" pitchFamily="2" charset="-79"/>
                <a:cs typeface="Aharoni" pitchFamily="2" charset="-79"/>
              </a:rPr>
              <a:t>…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800461" y="4158342"/>
            <a:ext cx="1735911" cy="2242458"/>
            <a:chOff x="800461" y="4158342"/>
            <a:chExt cx="1735911" cy="2242458"/>
          </a:xfrm>
        </p:grpSpPr>
        <p:sp>
          <p:nvSpPr>
            <p:cNvPr id="96" name="Left Brace 95"/>
            <p:cNvSpPr/>
            <p:nvPr/>
          </p:nvSpPr>
          <p:spPr>
            <a:xfrm rot="16200000">
              <a:off x="1530484" y="5098917"/>
              <a:ext cx="313605" cy="1698171"/>
            </a:xfrm>
            <a:prstGeom prst="leftBrace">
              <a:avLst>
                <a:gd name="adj1" fmla="val 63872"/>
                <a:gd name="adj2" fmla="val 50000"/>
              </a:avLst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 flipH="1">
              <a:off x="800461" y="4158342"/>
              <a:ext cx="15967" cy="1507123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367043" y="6062246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haroni" pitchFamily="2" charset="-79"/>
                  <a:cs typeface="Aharoni" pitchFamily="2" charset="-79"/>
                </a:rPr>
                <a:t>15 min</a:t>
              </a:r>
              <a:endParaRPr lang="en-US" sz="1600" dirty="0">
                <a:latin typeface="Aharoni" pitchFamily="2" charset="-79"/>
                <a:cs typeface="Aharoni" pitchFamily="2" charset="-79"/>
              </a:endParaRPr>
            </a:p>
          </p:txBody>
        </p:sp>
      </p:grpSp>
      <p:sp>
        <p:nvSpPr>
          <p:cNvPr id="105" name="Content Placeholder 2"/>
          <p:cNvSpPr>
            <a:spLocks noGrp="1"/>
          </p:cNvSpPr>
          <p:nvPr>
            <p:ph idx="1"/>
          </p:nvPr>
        </p:nvSpPr>
        <p:spPr>
          <a:xfrm>
            <a:off x="401348" y="1900406"/>
            <a:ext cx="4457865" cy="406269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Coordinator time slot allocation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418935" y="3096698"/>
            <a:ext cx="4457865" cy="406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Per host request times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229893" y="3471446"/>
            <a:ext cx="6475707" cy="677108"/>
            <a:chOff x="229893" y="3471446"/>
            <a:chExt cx="6475707" cy="677108"/>
          </a:xfrm>
        </p:grpSpPr>
        <p:grpSp>
          <p:nvGrpSpPr>
            <p:cNvPr id="46" name="Group 45"/>
            <p:cNvGrpSpPr/>
            <p:nvPr/>
          </p:nvGrpSpPr>
          <p:grpSpPr>
            <a:xfrm>
              <a:off x="600795" y="3657600"/>
              <a:ext cx="5381266" cy="490954"/>
              <a:chOff x="600795" y="3657600"/>
              <a:chExt cx="5381266" cy="490954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800461" y="3657600"/>
                <a:ext cx="51816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822233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600795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ec1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1561494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1338863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ec2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2300755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2076931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ec3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3040016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2814999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ec4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3779277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553067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ec5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4518538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4291135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ec6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257800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5029200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ec7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229893" y="3502967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Aharoni" pitchFamily="2" charset="-79"/>
                  <a:cs typeface="Aharoni" pitchFamily="2" charset="-79"/>
                </a:rPr>
                <a:t>#4</a:t>
              </a:r>
              <a:endParaRPr lang="en-US" sz="2400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939043" y="3471446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haroni" pitchFamily="2" charset="-79"/>
                  <a:cs typeface="Aharoni" pitchFamily="2" charset="-79"/>
                </a:rPr>
                <a:t>15 min</a:t>
              </a:r>
              <a:endParaRPr lang="en-US" sz="1600" dirty="0"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29893" y="3923751"/>
            <a:ext cx="6954677" cy="682003"/>
            <a:chOff x="229893" y="3923751"/>
            <a:chExt cx="6954677" cy="682003"/>
          </a:xfrm>
        </p:grpSpPr>
        <p:grpSp>
          <p:nvGrpSpPr>
            <p:cNvPr id="63" name="Group 62"/>
            <p:cNvGrpSpPr/>
            <p:nvPr/>
          </p:nvGrpSpPr>
          <p:grpSpPr>
            <a:xfrm>
              <a:off x="1095734" y="4114800"/>
              <a:ext cx="5381266" cy="490954"/>
              <a:chOff x="600795" y="3657600"/>
              <a:chExt cx="5381266" cy="490954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800461" y="3657600"/>
                <a:ext cx="51816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822233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600795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ec1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1561494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>
                <a:off x="1338863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ec2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69" name="Straight Connector 68"/>
              <p:cNvCxnSpPr/>
              <p:nvPr/>
            </p:nvCxnSpPr>
            <p:spPr>
              <a:xfrm>
                <a:off x="2300755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2076931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ec3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3040016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2814999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ec4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3779277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/>
              <p:cNvSpPr txBox="1"/>
              <p:nvPr/>
            </p:nvSpPr>
            <p:spPr>
              <a:xfrm>
                <a:off x="3553067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ec5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>
                <a:off x="4518538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4291135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ec6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>
                <a:off x="5257800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5029200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ec7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229893" y="3980374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Aharoni" pitchFamily="2" charset="-79"/>
                  <a:cs typeface="Aharoni" pitchFamily="2" charset="-79"/>
                </a:rPr>
                <a:t>#2</a:t>
              </a:r>
              <a:endParaRPr lang="en-US" sz="2400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418013" y="3923751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haroni" pitchFamily="2" charset="-79"/>
                  <a:cs typeface="Aharoni" pitchFamily="2" charset="-79"/>
                </a:rPr>
                <a:t>15 min</a:t>
              </a:r>
              <a:endParaRPr lang="en-US" sz="1600" dirty="0"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29893" y="4391837"/>
            <a:ext cx="7411877" cy="671117"/>
            <a:chOff x="229893" y="4391837"/>
            <a:chExt cx="7411877" cy="671117"/>
          </a:xfrm>
        </p:grpSpPr>
        <p:grpSp>
          <p:nvGrpSpPr>
            <p:cNvPr id="47" name="Group 46"/>
            <p:cNvGrpSpPr/>
            <p:nvPr/>
          </p:nvGrpSpPr>
          <p:grpSpPr>
            <a:xfrm>
              <a:off x="1552934" y="4572000"/>
              <a:ext cx="5381266" cy="490954"/>
              <a:chOff x="600795" y="3657600"/>
              <a:chExt cx="5381266" cy="490954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800461" y="3657600"/>
                <a:ext cx="51816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822233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600795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ec1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1561494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1338863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ec2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2300755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2076931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ec3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3040016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2814999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ec4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3779277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3553067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ec5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4518538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4291135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ec6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5257800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5029200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ec7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229893" y="4491335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Aharoni" pitchFamily="2" charset="-79"/>
                  <a:cs typeface="Aharoni" pitchFamily="2" charset="-79"/>
                </a:rPr>
                <a:t>#5</a:t>
              </a:r>
              <a:endParaRPr lang="en-US" sz="2400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875213" y="4391837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haroni" pitchFamily="2" charset="-79"/>
                  <a:cs typeface="Aharoni" pitchFamily="2" charset="-79"/>
                </a:rPr>
                <a:t>15 min</a:t>
              </a:r>
              <a:endParaRPr lang="en-US" sz="1600" dirty="0"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28600" y="4995446"/>
            <a:ext cx="8179724" cy="871954"/>
            <a:chOff x="228600" y="4995446"/>
            <a:chExt cx="8179724" cy="871954"/>
          </a:xfrm>
        </p:grpSpPr>
        <p:grpSp>
          <p:nvGrpSpPr>
            <p:cNvPr id="79" name="Group 78"/>
            <p:cNvGrpSpPr/>
            <p:nvPr/>
          </p:nvGrpSpPr>
          <p:grpSpPr>
            <a:xfrm>
              <a:off x="2314934" y="5376446"/>
              <a:ext cx="5381266" cy="490954"/>
              <a:chOff x="600795" y="3657600"/>
              <a:chExt cx="5381266" cy="490954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>
                <a:off x="800461" y="3657600"/>
                <a:ext cx="51816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822233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600795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ec1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1561494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1338863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ec2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85" name="Straight Connector 84"/>
              <p:cNvCxnSpPr/>
              <p:nvPr/>
            </p:nvCxnSpPr>
            <p:spPr>
              <a:xfrm>
                <a:off x="2300755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/>
              <p:cNvSpPr txBox="1"/>
              <p:nvPr/>
            </p:nvSpPr>
            <p:spPr>
              <a:xfrm>
                <a:off x="2076931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ec3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3040016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2814999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ec4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>
                <a:off x="3779277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/>
              <p:cNvSpPr txBox="1"/>
              <p:nvPr/>
            </p:nvSpPr>
            <p:spPr>
              <a:xfrm>
                <a:off x="3553067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ec5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>
                <a:off x="4518538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4291135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ec6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5257800" y="3657600"/>
                <a:ext cx="0" cy="1524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5029200" y="3810000"/>
                <a:ext cx="474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haroni" pitchFamily="2" charset="-79"/>
                    <a:cs typeface="Aharoni" pitchFamily="2" charset="-79"/>
                  </a:rPr>
                  <a:t>ec7</a:t>
                </a:r>
                <a:endParaRPr lang="en-US" sz="1600" dirty="0">
                  <a:latin typeface="Aharoni" pitchFamily="2" charset="-79"/>
                  <a:cs typeface="Aharoni" pitchFamily="2" charset="-79"/>
                </a:endParaRP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1905000" y="4995446"/>
              <a:ext cx="372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haroni" pitchFamily="2" charset="-79"/>
                  <a:cs typeface="Aharoni" pitchFamily="2" charset="-79"/>
                </a:rPr>
                <a:t>…</a:t>
              </a:r>
              <a:endParaRPr lang="en-US" sz="1600" dirty="0"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28600" y="5203800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Aharoni" pitchFamily="2" charset="-79"/>
                  <a:cs typeface="Aharoni" pitchFamily="2" charset="-79"/>
                </a:rPr>
                <a:t>#3</a:t>
              </a:r>
              <a:endParaRPr lang="en-US" sz="2400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64357" y="4995446"/>
              <a:ext cx="372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  <a:latin typeface="Aharoni" pitchFamily="2" charset="-79"/>
                  <a:cs typeface="Aharoni" pitchFamily="2" charset="-79"/>
                </a:rPr>
                <a:t>…</a:t>
              </a:r>
              <a:endParaRPr lang="en-US" sz="1600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641767" y="518801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haroni" pitchFamily="2" charset="-79"/>
                  <a:cs typeface="Aharoni" pitchFamily="2" charset="-79"/>
                </a:rPr>
                <a:t>15 min</a:t>
              </a:r>
              <a:endParaRPr lang="en-US" sz="1600" dirty="0">
                <a:latin typeface="Aharoni" pitchFamily="2" charset="-79"/>
                <a:cs typeface="Aharoni" pitchFamily="2" charset="-79"/>
              </a:endParaRPr>
            </a:p>
          </p:txBody>
        </p:sp>
      </p:grpSp>
      <p:sp>
        <p:nvSpPr>
          <p:cNvPr id="11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</p:spPr>
        <p:txBody>
          <a:bodyPr/>
          <a:lstStyle/>
          <a:p>
            <a:pPr algn="l"/>
            <a:r>
              <a:rPr lang="en-US" sz="4000" dirty="0" smtClean="0"/>
              <a:t>Spreading requests evenly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9757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  <p:bldP spid="22" grpId="0"/>
      <p:bldP spid="24" grpId="0"/>
      <p:bldP spid="26" grpId="0"/>
      <p:bldP spid="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7848600" cy="4038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Data collection from Oct 15 to Nov 5 (20 days)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Over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2 million observations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Total AWS cost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~$16</a:t>
            </a:r>
            <a:r>
              <a:rPr lang="en-US" dirty="0" smtClean="0">
                <a:solidFill>
                  <a:schemeClr val="tx1"/>
                </a:solidFill>
              </a:rPr>
              <a:t> (for data transfer)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PlanetLab</a:t>
            </a:r>
            <a:r>
              <a:rPr lang="en-US" dirty="0" smtClean="0">
                <a:solidFill>
                  <a:schemeClr val="tx1"/>
                </a:solidFill>
              </a:rPr>
              <a:t> slice with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113 nodes </a:t>
            </a:r>
            <a:r>
              <a:rPr lang="en-US" dirty="0" smtClean="0">
                <a:solidFill>
                  <a:schemeClr val="tx1"/>
                </a:solidFill>
              </a:rPr>
              <a:t>each in different sites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PlanetLab</a:t>
            </a:r>
            <a:r>
              <a:rPr lang="en-US" dirty="0" smtClean="0">
                <a:solidFill>
                  <a:schemeClr val="tx1"/>
                </a:solidFill>
              </a:rPr>
              <a:t> nodes are quite stable</a:t>
            </a:r>
          </a:p>
          <a:p>
            <a:pPr lvl="1"/>
            <a:r>
              <a:rPr lang="en-US" sz="1700" dirty="0" smtClean="0">
                <a:solidFill>
                  <a:schemeClr val="tx1"/>
                </a:solidFill>
              </a:rPr>
              <a:t>Could not </a:t>
            </a:r>
            <a:r>
              <a:rPr lang="en-US" sz="1700" dirty="0" err="1" smtClean="0">
                <a:solidFill>
                  <a:schemeClr val="tx1"/>
                </a:solidFill>
              </a:rPr>
              <a:t>ssh</a:t>
            </a:r>
            <a:r>
              <a:rPr lang="en-US" sz="1700" dirty="0" smtClean="0">
                <a:solidFill>
                  <a:schemeClr val="tx1"/>
                </a:solidFill>
              </a:rPr>
              <a:t> into 7 nodes</a:t>
            </a:r>
          </a:p>
          <a:p>
            <a:pPr lvl="1"/>
            <a:r>
              <a:rPr lang="en-US" sz="1700" dirty="0" smtClean="0">
                <a:solidFill>
                  <a:schemeClr val="tx1"/>
                </a:solidFill>
              </a:rPr>
              <a:t>Some nodes died every few days and had to be restarted</a:t>
            </a:r>
          </a:p>
          <a:p>
            <a:pPr lvl="1"/>
            <a:r>
              <a:rPr lang="en-US" sz="1700" dirty="0" smtClean="0">
                <a:solidFill>
                  <a:schemeClr val="tx1"/>
                </a:solidFill>
              </a:rPr>
              <a:t>Average of </a:t>
            </a:r>
            <a:r>
              <a:rPr lang="en-US" sz="1700" b="1" dirty="0" smtClean="0">
                <a:solidFill>
                  <a:srgbClr val="C00000"/>
                </a:solidFill>
              </a:rPr>
              <a:t>102-104 running nodes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http://codeen.cs.princeton.edu/PlanetLab_logo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38175"/>
            <a:ext cx="19050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</p:spPr>
        <p:txBody>
          <a:bodyPr/>
          <a:lstStyle/>
          <a:p>
            <a:pPr algn="l"/>
            <a:r>
              <a:rPr lang="en-US" sz="4000" dirty="0" smtClean="0"/>
              <a:t>Experiences with</a:t>
            </a:r>
            <a:endParaRPr lang="en-US" sz="4000" dirty="0"/>
          </a:p>
        </p:txBody>
      </p:sp>
      <p:pic>
        <p:nvPicPr>
          <p:cNvPr id="11" name="Picture 2" descr="http://www.cloudave.com/wordpress/wp-content/uploads/2011/04/AWS_LOGO_CMYK9.png?37e08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724710"/>
            <a:ext cx="2216113" cy="80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1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C:\Users\Alex\Desktop\plots\timeline-file1k-1h-al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84401"/>
            <a:ext cx="9144000" cy="15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l"/>
            <a:r>
              <a:rPr lang="en-US" sz="3200" dirty="0" smtClean="0"/>
              <a:t>Average response times (all nodes)</a:t>
            </a:r>
            <a:endParaRPr lang="en-US" sz="3200" dirty="0"/>
          </a:p>
        </p:txBody>
      </p:sp>
      <p:pic>
        <p:nvPicPr>
          <p:cNvPr id="1027" name="Picture 3" descr="C:\Users\Alex\Desktop\plots\timeline-file128k-1h-all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4267200"/>
            <a:ext cx="9144001" cy="15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421638"/>
            <a:ext cx="9144001" cy="59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0225"/>
            <a:ext cx="3085418" cy="43243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3104549" cy="4648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0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l"/>
            <a:r>
              <a:rPr lang="en-US" sz="3200" dirty="0" smtClean="0"/>
              <a:t>Average day and week (all nodes)</a:t>
            </a:r>
            <a:endParaRPr lang="en-US" sz="3200" dirty="0"/>
          </a:p>
        </p:txBody>
      </p:sp>
      <p:pic>
        <p:nvPicPr>
          <p:cNvPr id="7170" name="Picture 2" descr="C:\Users\Alex\Desktop\plots\day-file1k-15m-al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1369503"/>
            <a:ext cx="4572000" cy="25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lex\Desktop\plots\week-file1k-1h-all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2400"/>
            <a:ext cx="4572000" cy="209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ex\Desktop\plots\week-file128k-1h-all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62400"/>
            <a:ext cx="4572000" cy="209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lex\Desktop\plots\day-file128k-15m-all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886" y="1369503"/>
            <a:ext cx="4572000" cy="25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28800" y="6069550"/>
            <a:ext cx="609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There are no observable night-day </a:t>
            </a:r>
            <a:r>
              <a:rPr lang="en-US" sz="1600" dirty="0" smtClean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or </a:t>
            </a:r>
            <a:r>
              <a:rPr lang="en-US" sz="1600" dirty="0" smtClean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weekend variations</a:t>
            </a:r>
            <a:endParaRPr lang="en-US" sz="1600" dirty="0">
              <a:solidFill>
                <a:srgbClr val="C00000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2530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20/11/2012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COMP529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l"/>
            <a:r>
              <a:rPr lang="en-US" sz="3200" dirty="0" smtClean="0"/>
              <a:t>Average response times (all nodes)</a:t>
            </a:r>
            <a:endParaRPr lang="en-US" sz="3200" dirty="0"/>
          </a:p>
        </p:txBody>
      </p:sp>
      <p:pic>
        <p:nvPicPr>
          <p:cNvPr id="2050" name="Picture 2" descr="C:\Users\Alex\Desktop\plots\cdf-file1k-al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371600"/>
            <a:ext cx="45005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ex\Desktop\plots\cdf-file128k-all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6" y="1371600"/>
            <a:ext cx="45005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32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686</TotalTime>
  <Words>969</Words>
  <Application>Microsoft Office PowerPoint</Application>
  <PresentationFormat>On-screen Show (4:3)</PresentationFormat>
  <Paragraphs>274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Executive</vt:lpstr>
      <vt:lpstr>Empirical Study of Responsiveness with Respect  to AWS Regions</vt:lpstr>
      <vt:lpstr>Assumptions</vt:lpstr>
      <vt:lpstr>System Architecture</vt:lpstr>
      <vt:lpstr>Data Collection Process</vt:lpstr>
      <vt:lpstr>Spreading requests evenly</vt:lpstr>
      <vt:lpstr>Experiences with</vt:lpstr>
      <vt:lpstr>Average response times (all nodes)</vt:lpstr>
      <vt:lpstr>Average day and week (all nodes)</vt:lpstr>
      <vt:lpstr>Average response times (all nodes)</vt:lpstr>
      <vt:lpstr>Average response times (European nodes)</vt:lpstr>
      <vt:lpstr>Average response times (European nodes)</vt:lpstr>
      <vt:lpstr>Average response times (Asian nodes)</vt:lpstr>
      <vt:lpstr>Average response times (Asian nodes)</vt:lpstr>
      <vt:lpstr>Most responsive instance per PL node</vt:lpstr>
      <vt:lpstr>Redistribution of client locations</vt:lpstr>
      <vt:lpstr>Even node distribution vs. 70% Asian</vt:lpstr>
      <vt:lpstr>Even node distribution vs. 70% Asian</vt:lpstr>
      <vt:lpstr>Model Creation</vt:lpstr>
      <vt:lpstr>Model Selection</vt:lpstr>
      <vt:lpstr>Model Selection</vt:lpstr>
      <vt:lpstr>How much data do you need?</vt:lpstr>
      <vt:lpstr>Location Planning</vt:lpstr>
      <vt:lpstr>Lowering cost</vt:lpstr>
      <vt:lpstr>Plan for 70% Asian user base</vt:lpstr>
      <vt:lpstr>Plan for 70% Asian user base</vt:lpstr>
      <vt:lpstr>Plan for 70% Asian user base</vt:lpstr>
      <vt:lpstr>Plan for 70% Asian user base</vt:lpstr>
      <vt:lpstr>Plan for 70% Asian user base</vt:lpstr>
      <vt:lpstr>Plan for 70% Asian user base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Study of Responsiveness with Respect to AWS Regions</dc:title>
  <dc:creator>Alex</dc:creator>
  <cp:lastModifiedBy>Alex</cp:lastModifiedBy>
  <cp:revision>60</cp:revision>
  <dcterms:created xsi:type="dcterms:W3CDTF">2006-08-16T00:00:00Z</dcterms:created>
  <dcterms:modified xsi:type="dcterms:W3CDTF">2012-11-20T21:13:22Z</dcterms:modified>
</cp:coreProperties>
</file>